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08" r:id="rId3"/>
  </p:sldMasterIdLst>
  <p:notesMasterIdLst>
    <p:notesMasterId r:id="rId13"/>
  </p:notesMasterIdLst>
  <p:handoutMasterIdLst>
    <p:handoutMasterId r:id="rId14"/>
  </p:handoutMasterIdLst>
  <p:sldIdLst>
    <p:sldId id="285" r:id="rId4"/>
    <p:sldId id="296" r:id="rId5"/>
    <p:sldId id="282" r:id="rId6"/>
    <p:sldId id="283" r:id="rId7"/>
    <p:sldId id="297" r:id="rId8"/>
    <p:sldId id="298" r:id="rId9"/>
    <p:sldId id="299" r:id="rId10"/>
    <p:sldId id="300" r:id="rId11"/>
    <p:sldId id="301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60"/>
  </p:normalViewPr>
  <p:slideViewPr>
    <p:cSldViewPr>
      <p:cViewPr varScale="1">
        <p:scale>
          <a:sx n="86" d="100"/>
          <a:sy n="86" d="100"/>
        </p:scale>
        <p:origin x="93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C54178F-0C7D-404D-8356-A889E0E67F0E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6F4D35D-6CD6-4E26-A631-DFC997808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538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490DFBE-E494-445B-A86D-55EE01201BE8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2C87C39-84C4-46F1-BB8E-2A2F652F7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553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B2D4F5-C19A-45C1-BF56-46A6493760E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2217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Pause for Students to sketch the gravity and tension</a:t>
            </a:r>
            <a:r>
              <a:rPr lang="en-US" baseline="0" dirty="0" smtClean="0"/>
              <a:t> forces acting on the slinky after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87C39-84C4-46F1-BB8E-2A2F652F79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825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Pause for Students to sketch the gravity and tension</a:t>
            </a:r>
            <a:r>
              <a:rPr lang="en-US" baseline="0" dirty="0" smtClean="0"/>
              <a:t> forces acting on the slinky after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87C39-84C4-46F1-BB8E-2A2F652F79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30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Pause for Students to sketch the gravity and tension</a:t>
            </a:r>
            <a:r>
              <a:rPr lang="en-US" baseline="0" dirty="0" smtClean="0"/>
              <a:t> forces acting on the slinky after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87C39-84C4-46F1-BB8E-2A2F652F79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39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Pause for Students to sketch the gravity and tension</a:t>
            </a:r>
            <a:r>
              <a:rPr lang="en-US" baseline="0" dirty="0" smtClean="0"/>
              <a:t> forces acting on the slinky after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87C39-84C4-46F1-BB8E-2A2F652F79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58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Pause for Students to sketch the gravity and tension</a:t>
            </a:r>
            <a:r>
              <a:rPr lang="en-US" baseline="0" dirty="0" smtClean="0"/>
              <a:t> forces acting on the slinky after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87C39-84C4-46F1-BB8E-2A2F652F79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5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Pause for Students to sketch the gravity and tension</a:t>
            </a:r>
            <a:r>
              <a:rPr lang="en-US" baseline="0" dirty="0" smtClean="0"/>
              <a:t> forces acting on the slinky after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87C39-84C4-46F1-BB8E-2A2F652F79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821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C967-B266-4DFB-9CA4-2C1CCCC2B948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CD7A-36B7-4531-B1A5-1B49F9C63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88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C967-B266-4DFB-9CA4-2C1CCCC2B948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CD7A-36B7-4531-B1A5-1B49F9C63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45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C967-B266-4DFB-9CA4-2C1CCCC2B948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CD7A-36B7-4531-B1A5-1B49F9C63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862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roup 450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452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3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4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5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6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7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8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9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0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1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2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3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4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5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6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7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" name="Group 6"/>
          <p:cNvGrpSpPr/>
          <p:nvPr/>
        </p:nvGrpSpPr>
        <p:grpSpPr>
          <a:xfrm>
            <a:off x="1283114" y="1168329"/>
            <a:ext cx="6586124" cy="4537816"/>
            <a:chOff x="1283114" y="1168329"/>
            <a:chExt cx="6586124" cy="4537816"/>
          </a:xfrm>
        </p:grpSpPr>
        <p:sp>
          <p:nvSpPr>
            <p:cNvPr id="39" name="Rectangle 38"/>
            <p:cNvSpPr/>
            <p:nvPr/>
          </p:nvSpPr>
          <p:spPr>
            <a:xfrm>
              <a:off x="1283114" y="1168329"/>
              <a:ext cx="6586124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283114" y="1973001"/>
              <a:ext cx="6586124" cy="338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1" name="Isosceles Triangle 39"/>
            <p:cNvSpPr/>
            <p:nvPr/>
          </p:nvSpPr>
          <p:spPr>
            <a:xfrm rot="10800000">
              <a:off x="4362524" y="5355082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9091" y="2055278"/>
            <a:ext cx="6428445" cy="1810636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4800" spc="-113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9091" y="3941492"/>
            <a:ext cx="6428445" cy="1334120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BFF4C967-B266-4DFB-9CA4-2C1CCCC2B948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74ABCD7A-36B7-4531-B1A5-1B49F9C63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2442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66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2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0" name="Group 19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21" name="Rectangle 20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2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8" cy="246495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687" y="803186"/>
            <a:ext cx="4091410" cy="5248622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C967-B266-4DFB-9CA4-2C1CCCC2B948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CD7A-36B7-4531-B1A5-1B49F9C63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995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4" name="Group 773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775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6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7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8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9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0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1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2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3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4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5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6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7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8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9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0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" name="Group 6"/>
          <p:cNvGrpSpPr/>
          <p:nvPr/>
        </p:nvGrpSpPr>
        <p:grpSpPr>
          <a:xfrm>
            <a:off x="2403476" y="1158902"/>
            <a:ext cx="4317684" cy="4537816"/>
            <a:chOff x="2403476" y="1158902"/>
            <a:chExt cx="4317684" cy="4537816"/>
          </a:xfrm>
        </p:grpSpPr>
        <p:sp>
          <p:nvSpPr>
            <p:cNvPr id="28" name="Rectangle 27"/>
            <p:cNvSpPr/>
            <p:nvPr/>
          </p:nvSpPr>
          <p:spPr>
            <a:xfrm>
              <a:off x="2403476" y="1158902"/>
              <a:ext cx="4317684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2403476" y="1963574"/>
              <a:ext cx="4317684" cy="338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73" name="Isosceles Triangle 28"/>
            <p:cNvSpPr/>
            <p:nvPr/>
          </p:nvSpPr>
          <p:spPr>
            <a:xfrm rot="10800000">
              <a:off x="4358702" y="5345655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148" y="2028827"/>
            <a:ext cx="4162952" cy="1732474"/>
          </a:xfrm>
        </p:spPr>
        <p:txBody>
          <a:bodyPr bIns="0" anchor="b">
            <a:normAutofit/>
          </a:bodyPr>
          <a:lstStyle>
            <a:lvl1pPr algn="ctr"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9148" y="3843338"/>
            <a:ext cx="4162952" cy="1426097"/>
          </a:xfrm>
        </p:spPr>
        <p:txBody>
          <a:bodyPr tIns="0">
            <a:normAutofit/>
          </a:bodyPr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BFF4C967-B266-4DFB-9CA4-2C1CCCC2B948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74ABCD7A-36B7-4531-B1A5-1B49F9C63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706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42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2" name="Group 6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63" name="Rectangle 62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Rectangle 64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52" y="2355068"/>
            <a:ext cx="3122163" cy="2459808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3014" y="804029"/>
            <a:ext cx="4091674" cy="245934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0283" y="3585104"/>
            <a:ext cx="4094404" cy="247064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BFF4C967-B266-4DFB-9CA4-2C1CCCC2B948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74ABCD7A-36B7-4531-B1A5-1B49F9C63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633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39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60" name="Rectangle 59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52" y="2355848"/>
            <a:ext cx="3122163" cy="2459028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612" y="802200"/>
            <a:ext cx="3805123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6636" y="1487999"/>
            <a:ext cx="3804674" cy="17753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5010" y="3585518"/>
            <a:ext cx="3819675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5010" y="4270332"/>
            <a:ext cx="3819675" cy="17854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BFF4C967-B266-4DFB-9CA4-2C1CCCC2B948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74ABCD7A-36B7-4531-B1A5-1B49F9C63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711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77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0" name="Group 39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1" name="Rectangle 40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42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7" cy="246495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C967-B266-4DFB-9CA4-2C1CCCC2B948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CD7A-36B7-4531-B1A5-1B49F9C63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7114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BFF4C967-B266-4DFB-9CA4-2C1CCCC2B948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74ABCD7A-36B7-4531-B1A5-1B49F9C63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46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88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2" name="Group 4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3" name="Rectangle 42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44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7" cy="1225399"/>
          </a:xfrm>
        </p:spPr>
        <p:txBody>
          <a:bodyPr bIns="0" anchor="b">
            <a:noAutofit/>
          </a:bodyPr>
          <a:lstStyle>
            <a:lvl1pPr algn="ctr">
              <a:defRPr sz="28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686" y="801390"/>
            <a:ext cx="4095643" cy="524949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554" y="3575324"/>
            <a:ext cx="3112047" cy="123955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C967-B266-4DFB-9CA4-2C1CCCC2B948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CD7A-36B7-4531-B1A5-1B49F9C63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825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C967-B266-4DFB-9CA4-2C1CCCC2B948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CD7A-36B7-4531-B1A5-1B49F9C63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041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roup 428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430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1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2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3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4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5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6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7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8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9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0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1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2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3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4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5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644463" y="1698332"/>
            <a:ext cx="4357752" cy="3470420"/>
            <a:chOff x="644463" y="1698332"/>
            <a:chExt cx="4357752" cy="3470420"/>
          </a:xfrm>
        </p:grpSpPr>
        <p:sp>
          <p:nvSpPr>
            <p:cNvPr id="77" name="Rectangle 76"/>
            <p:cNvSpPr/>
            <p:nvPr/>
          </p:nvSpPr>
          <p:spPr>
            <a:xfrm>
              <a:off x="644463" y="1698332"/>
              <a:ext cx="4357752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644463" y="2274404"/>
              <a:ext cx="43577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7" name="Isosceles Triangle 9"/>
            <p:cNvSpPr/>
            <p:nvPr/>
          </p:nvSpPr>
          <p:spPr>
            <a:xfrm rot="10800000">
              <a:off x="2665346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4676" y="0"/>
            <a:ext cx="3489324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585" y="2336402"/>
            <a:ext cx="4197666" cy="1265539"/>
          </a:xfrm>
        </p:spPr>
        <p:txBody>
          <a:bodyPr bIns="0" anchor="b">
            <a:normAutofit/>
          </a:bodyPr>
          <a:lstStyle>
            <a:lvl1pPr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2314" y="3601941"/>
            <a:ext cx="4199254" cy="1214535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BFF4C967-B266-4DFB-9CA4-2C1CCCC2B948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4358641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15463" y="320040"/>
            <a:ext cx="685800" cy="320040"/>
          </a:xfrm>
        </p:spPr>
        <p:txBody>
          <a:bodyPr/>
          <a:lstStyle/>
          <a:p>
            <a:fld id="{74ABCD7A-36B7-4531-B1A5-1B49F9C63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4139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86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2" name="Group 3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2" name="Rectangle 41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43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786" y="2349926"/>
            <a:ext cx="3113815" cy="247277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15686" y="794719"/>
            <a:ext cx="4095643" cy="52570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C967-B266-4DFB-9CA4-2C1CCCC2B948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CD7A-36B7-4531-B1A5-1B49F9C63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062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 flipH="1">
            <a:off x="0" y="0"/>
            <a:ext cx="9421759" cy="6858001"/>
            <a:chOff x="1243013" y="0"/>
            <a:chExt cx="9402763" cy="6858001"/>
          </a:xfrm>
        </p:grpSpPr>
        <p:sp>
          <p:nvSpPr>
            <p:cNvPr id="52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4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5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6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85" name="Group 84"/>
          <p:cNvGrpSpPr/>
          <p:nvPr/>
        </p:nvGrpSpPr>
        <p:grpSpPr>
          <a:xfrm>
            <a:off x="5228134" y="1699589"/>
            <a:ext cx="3286552" cy="3470421"/>
            <a:chOff x="640080" y="1699589"/>
            <a:chExt cx="3286552" cy="3470421"/>
          </a:xfrm>
        </p:grpSpPr>
        <p:sp>
          <p:nvSpPr>
            <p:cNvPr id="86" name="Rectangle 85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87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13609" y="2349924"/>
            <a:ext cx="3112047" cy="2464951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3258" y="802808"/>
            <a:ext cx="4118291" cy="525480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BFF4C967-B266-4DFB-9CA4-2C1CCCC2B948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74ABCD7A-36B7-4531-B1A5-1B49F9C63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867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BD05-788D-4629-B3A5-BDA1403CF824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B565-99A7-4EDB-922E-185ACC035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036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BD05-788D-4629-B3A5-BDA1403CF824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B565-99A7-4EDB-922E-185ACC035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022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BD05-788D-4629-B3A5-BDA1403CF824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B565-99A7-4EDB-922E-185ACC035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773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BD05-788D-4629-B3A5-BDA1403CF824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B565-99A7-4EDB-922E-185ACC035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0736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BD05-788D-4629-B3A5-BDA1403CF824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B565-99A7-4EDB-922E-185ACC035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136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BD05-788D-4629-B3A5-BDA1403CF824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B565-99A7-4EDB-922E-185ACC035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447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BD05-788D-4629-B3A5-BDA1403CF824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B565-99A7-4EDB-922E-185ACC035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08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C967-B266-4DFB-9CA4-2C1CCCC2B948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CD7A-36B7-4531-B1A5-1B49F9C63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2261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BD05-788D-4629-B3A5-BDA1403CF824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B565-99A7-4EDB-922E-185ACC035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1331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BD05-788D-4629-B3A5-BDA1403CF824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B565-99A7-4EDB-922E-185ACC035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145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BD05-788D-4629-B3A5-BDA1403CF824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B565-99A7-4EDB-922E-185ACC035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7457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BD05-788D-4629-B3A5-BDA1403CF824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B565-99A7-4EDB-922E-185ACC035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02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C967-B266-4DFB-9CA4-2C1CCCC2B948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CD7A-36B7-4531-B1A5-1B49F9C63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18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C967-B266-4DFB-9CA4-2C1CCCC2B948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CD7A-36B7-4531-B1A5-1B49F9C63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52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C967-B266-4DFB-9CA4-2C1CCCC2B948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CD7A-36B7-4531-B1A5-1B49F9C63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751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C967-B266-4DFB-9CA4-2C1CCCC2B948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CD7A-36B7-4531-B1A5-1B49F9C63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429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C967-B266-4DFB-9CA4-2C1CCCC2B948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CD7A-36B7-4531-B1A5-1B49F9C63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547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C967-B266-4DFB-9CA4-2C1CCCC2B948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CD7A-36B7-4531-B1A5-1B49F9C63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048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4C967-B266-4DFB-9CA4-2C1CCCC2B948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BCD7A-36B7-4531-B1A5-1B49F9C63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91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5554" y="2349925"/>
            <a:ext cx="3112047" cy="2464952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5687" y="794719"/>
            <a:ext cx="4079089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320040"/>
            <a:ext cx="27432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4C967-B266-4DFB-9CA4-2C1CCCC2B948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0" y="6227064"/>
            <a:ext cx="7854696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8976" y="320040"/>
            <a:ext cx="6858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BCD7A-36B7-4531-B1A5-1B49F9C63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7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685800" rtl="0" eaLnBrk="1" latinLnBrk="0" hangingPunct="1">
        <a:lnSpc>
          <a:spcPct val="85000"/>
        </a:lnSpc>
        <a:spcBef>
          <a:spcPct val="0"/>
        </a:spcBef>
        <a:buNone/>
        <a:defRPr sz="3200" b="0" i="0" kern="1200" cap="none" spc="-113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FBD05-788D-4629-B3A5-BDA1403CF824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1B565-99A7-4EDB-922E-185ACC035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27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hyperlink" Target="https://www.youtube.com/watch?v=wGIZKETKKdw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4.jpg"/><Relationship Id="rId4" Type="http://schemas.openxmlformats.org/officeDocument/2006/relationships/hyperlink" Target="https://www.youtube.com/watch?v=eCMmmEEyOO0&amp;t=6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4.jpg"/><Relationship Id="rId4" Type="http://schemas.openxmlformats.org/officeDocument/2006/relationships/hyperlink" Target="https://www.youtube.com/watch?v=eCMmmEEyOO0&amp;t=6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4.jpg"/><Relationship Id="rId4" Type="http://schemas.openxmlformats.org/officeDocument/2006/relationships/hyperlink" Target="https://www.youtube.com/watch?v=oKb2tCtpvNU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4.jpg"/><Relationship Id="rId4" Type="http://schemas.openxmlformats.org/officeDocument/2006/relationships/hyperlink" Target="https://www.youtube.com/watch?v=oKb2tCtpvN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064" y="2323836"/>
            <a:ext cx="3581400" cy="2464952"/>
          </a:xfrm>
        </p:spPr>
        <p:txBody>
          <a:bodyPr>
            <a:noAutofit/>
          </a:bodyPr>
          <a:lstStyle/>
          <a:p>
            <a:r>
              <a:rPr lang="en-US" sz="5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 Forces on Falling Objects</a:t>
            </a:r>
            <a:endParaRPr lang="en-US" sz="5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27" y="5257800"/>
            <a:ext cx="9127273" cy="19632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u="sng" dirty="0" smtClean="0"/>
              <a:t>Problem</a:t>
            </a:r>
            <a:r>
              <a:rPr lang="en-US" sz="3600" b="1" dirty="0" smtClean="0"/>
              <a:t>: </a:t>
            </a:r>
          </a:p>
          <a:p>
            <a:pPr marL="0" indent="0">
              <a:buNone/>
            </a:pPr>
            <a:r>
              <a:rPr lang="en-US" sz="3600" b="1" dirty="0" smtClean="0"/>
              <a:t>How do the forces acting on an object affect the way the object falls?</a:t>
            </a:r>
          </a:p>
          <a:p>
            <a:pPr marL="0" indent="0">
              <a:buNone/>
            </a:pP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304800"/>
            <a:ext cx="4479117" cy="5334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64607" y="1574839"/>
            <a:ext cx="28277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CW #1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400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643188" y="1982391"/>
            <a:ext cx="3857625" cy="494705"/>
          </a:xfrm>
          <a:prstGeom prst="rect">
            <a:avLst/>
          </a:prstGeom>
        </p:spPr>
        <p:txBody>
          <a:bodyPr lIns="38576" tIns="19289" rIns="38576" bIns="19289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514350">
              <a:defRPr/>
            </a:pPr>
            <a:endParaRPr lang="en-US" sz="844" b="1" u="sng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5843" name="Content Placeholder 20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31117"/>
            <a:ext cx="9144000" cy="6542622"/>
          </a:xfrm>
          <a:prstGeom prst="rect">
            <a:avLst/>
          </a:prstGeom>
        </p:spPr>
      </p:pic>
      <p:sp>
        <p:nvSpPr>
          <p:cNvPr id="26" name="TextBox 4"/>
          <p:cNvSpPr txBox="1">
            <a:spLocks noChangeArrowheads="1"/>
          </p:cNvSpPr>
          <p:nvPr/>
        </p:nvSpPr>
        <p:spPr bwMode="auto">
          <a:xfrm>
            <a:off x="1406846" y="22302"/>
            <a:ext cx="6858001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defTabSz="685800">
              <a:defRPr/>
            </a:pPr>
            <a:r>
              <a:rPr lang="en-US" altLang="en-US" sz="225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 UP </a:t>
            </a:r>
            <a:r>
              <a:rPr lang="en-US" altLang="en-US" sz="225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PAPER </a:t>
            </a:r>
            <a:r>
              <a:rPr lang="en-US" altLang="en-US" sz="225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 THIS:</a:t>
            </a:r>
          </a:p>
        </p:txBody>
      </p:sp>
      <p:grpSp>
        <p:nvGrpSpPr>
          <p:cNvPr id="35845" name="Group 4"/>
          <p:cNvGrpSpPr>
            <a:grpSpLocks/>
          </p:cNvGrpSpPr>
          <p:nvPr/>
        </p:nvGrpSpPr>
        <p:grpSpPr bwMode="auto">
          <a:xfrm>
            <a:off x="-76200" y="495899"/>
            <a:ext cx="9220200" cy="2373626"/>
            <a:chOff x="-2168468" y="-624008"/>
            <a:chExt cx="16393403" cy="4219495"/>
          </a:xfrm>
        </p:grpSpPr>
        <p:sp>
          <p:nvSpPr>
            <p:cNvPr id="35848" name="TextBox 26"/>
            <p:cNvSpPr txBox="1">
              <a:spLocks noChangeArrowheads="1"/>
            </p:cNvSpPr>
            <p:nvPr/>
          </p:nvSpPr>
          <p:spPr bwMode="auto">
            <a:xfrm>
              <a:off x="-1094750" y="-15514"/>
              <a:ext cx="15319685" cy="3611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/>
              <a:r>
                <a:rPr lang="en-US" altLang="en-US" sz="3300" b="1" u="sng" dirty="0" smtClean="0">
                  <a:solidFill>
                    <a:prstClr val="black"/>
                  </a:solidFill>
                  <a:latin typeface="Calibri"/>
                </a:rPr>
                <a:t>PART 1:</a:t>
              </a:r>
            </a:p>
            <a:p>
              <a:pPr defTabSz="685800"/>
              <a:r>
                <a:rPr lang="en-US" altLang="en-US" sz="3300" b="1" u="sng" dirty="0" smtClean="0">
                  <a:solidFill>
                    <a:prstClr val="black"/>
                  </a:solidFill>
                  <a:latin typeface="Calibri"/>
                </a:rPr>
                <a:t>PROBLEM:  </a:t>
              </a:r>
              <a:r>
                <a:rPr lang="en-US" altLang="en-US" sz="3300" b="1" dirty="0" smtClean="0">
                  <a:solidFill>
                    <a:prstClr val="black"/>
                  </a:solidFill>
                  <a:latin typeface="Calibri"/>
                </a:rPr>
                <a:t>How do the forces acting on an object affect the way the object falls?    </a:t>
              </a:r>
              <a:endParaRPr lang="en-US" altLang="en-US" sz="3300" b="1" dirty="0">
                <a:solidFill>
                  <a:prstClr val="black"/>
                </a:solidFill>
                <a:latin typeface="Calibri"/>
              </a:endParaRPr>
            </a:p>
            <a:p>
              <a:pPr defTabSz="685800"/>
              <a:endParaRPr lang="en-US" altLang="en-US" sz="1350" b="1" u="sng" dirty="0">
                <a:solidFill>
                  <a:srgbClr val="FF0000"/>
                </a:solidFill>
              </a:endParaRPr>
            </a:p>
            <a:p>
              <a:pPr defTabSz="685800"/>
              <a:endParaRPr lang="en-US" altLang="en-US" sz="1350" b="1" u="sng" dirty="0">
                <a:solidFill>
                  <a:srgbClr val="FF0000"/>
                </a:solidFill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 flipV="1">
              <a:off x="-2032985" y="265181"/>
              <a:ext cx="16257920" cy="1"/>
            </a:xfrm>
            <a:prstGeom prst="line">
              <a:avLst/>
            </a:prstGeom>
            <a:ln w="53975">
              <a:solidFill>
                <a:srgbClr val="4263EE">
                  <a:alpha val="5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4"/>
            <p:cNvSpPr txBox="1">
              <a:spLocks noChangeArrowheads="1"/>
            </p:cNvSpPr>
            <p:nvPr/>
          </p:nvSpPr>
          <p:spPr bwMode="auto">
            <a:xfrm>
              <a:off x="-2168468" y="-624008"/>
              <a:ext cx="16326515" cy="930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ＭＳ Ｐゴシック" pitchFamily="34" charset="-128"/>
                </a:defRPr>
              </a:lvl9pPr>
            </a:lstStyle>
            <a:p>
              <a:pPr algn="ctr" defTabSz="685800">
                <a:defRPr/>
              </a:pPr>
              <a:r>
                <a:rPr lang="en-US" altLang="en-US" sz="2800" b="1" u="sng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n-US" altLang="en-US" sz="2800" b="1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 #1 THE FORCES ON FALLING OBJECTS</a:t>
              </a:r>
              <a:endParaRPr lang="en-US" altLang="en-US" sz="28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57200" y="2452267"/>
            <a:ext cx="2793329" cy="4493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3300" b="1" u="sng" dirty="0" smtClean="0">
                <a:solidFill>
                  <a:prstClr val="black"/>
                </a:solidFill>
                <a:latin typeface="Calibri"/>
              </a:rPr>
              <a:t>PREDICTION:</a:t>
            </a:r>
          </a:p>
          <a:p>
            <a:pPr defTabSz="685800"/>
            <a:endParaRPr lang="en-US" sz="1600" b="1" u="sng" dirty="0">
              <a:solidFill>
                <a:prstClr val="black"/>
              </a:solidFill>
              <a:latin typeface="Calibri"/>
            </a:endParaRPr>
          </a:p>
          <a:p>
            <a:pPr defTabSz="685800"/>
            <a:r>
              <a:rPr lang="en-US" sz="3300" b="1" u="sng" dirty="0" smtClean="0">
                <a:solidFill>
                  <a:prstClr val="black"/>
                </a:solidFill>
                <a:latin typeface="Calibri"/>
              </a:rPr>
              <a:t>RESULT:</a:t>
            </a:r>
          </a:p>
          <a:p>
            <a:pPr defTabSz="685800"/>
            <a:endParaRPr lang="en-US" b="1" u="sng" dirty="0">
              <a:solidFill>
                <a:prstClr val="black"/>
              </a:solidFill>
              <a:latin typeface="Calibri"/>
            </a:endParaRPr>
          </a:p>
          <a:p>
            <a:pPr defTabSz="685800"/>
            <a:r>
              <a:rPr lang="en-US" sz="3300" b="1" u="sng" dirty="0" smtClean="0">
                <a:solidFill>
                  <a:prstClr val="black"/>
                </a:solidFill>
                <a:latin typeface="Calibri"/>
              </a:rPr>
              <a:t>EXPLANATION:</a:t>
            </a:r>
          </a:p>
          <a:p>
            <a:pPr defTabSz="685800"/>
            <a:endParaRPr lang="en-US" b="1" u="sng" dirty="0" smtClean="0">
              <a:solidFill>
                <a:prstClr val="black"/>
              </a:solidFill>
              <a:latin typeface="Calibri"/>
            </a:endParaRPr>
          </a:p>
          <a:p>
            <a:pPr defTabSz="685800"/>
            <a:r>
              <a:rPr lang="en-US" sz="3300" b="1" u="sng" dirty="0" smtClean="0">
                <a:solidFill>
                  <a:prstClr val="black"/>
                </a:solidFill>
                <a:latin typeface="Calibri"/>
              </a:rPr>
              <a:t>PREDICTION:</a:t>
            </a:r>
          </a:p>
          <a:p>
            <a:pPr defTabSz="685800"/>
            <a:endParaRPr lang="en-US" b="1" u="sng" dirty="0">
              <a:solidFill>
                <a:prstClr val="black"/>
              </a:solidFill>
              <a:latin typeface="Calibri"/>
            </a:endParaRPr>
          </a:p>
          <a:p>
            <a:pPr defTabSz="685800"/>
            <a:r>
              <a:rPr lang="en-US" sz="3300" b="1" u="sng" dirty="0" smtClean="0">
                <a:solidFill>
                  <a:prstClr val="black"/>
                </a:solidFill>
                <a:latin typeface="Calibri"/>
              </a:rPr>
              <a:t>RESULT:</a:t>
            </a:r>
          </a:p>
          <a:p>
            <a:pPr defTabSz="685800"/>
            <a:endParaRPr lang="en-US" b="1" u="sng" dirty="0">
              <a:solidFill>
                <a:prstClr val="black"/>
              </a:solidFill>
              <a:latin typeface="Calibri"/>
            </a:endParaRPr>
          </a:p>
          <a:p>
            <a:pPr defTabSz="685800"/>
            <a:r>
              <a:rPr lang="en-US" sz="3300" b="1" u="sng" dirty="0" smtClean="0">
                <a:solidFill>
                  <a:prstClr val="black"/>
                </a:solidFill>
                <a:latin typeface="Calibri"/>
              </a:rPr>
              <a:t>EXPLANATION:</a:t>
            </a:r>
            <a:endParaRPr lang="en-US" sz="3300" b="1" u="sng" dirty="0">
              <a:solidFill>
                <a:prstClr val="black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702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717" y="3810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CW #1: Part I</a:t>
            </a:r>
            <a:b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 Forces on Falling Objects </a:t>
            </a:r>
            <a:b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 smtClean="0"/>
              <a:t>Slinky drop intro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52600"/>
            <a:ext cx="6400800" cy="600075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524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smtClean="0">
                <a:hlinkClick r:id="rId4"/>
              </a:rPr>
              <a:t>https://www.youtube.com/watch?v=wGIZKETKKdw</a:t>
            </a:r>
            <a:endParaRPr lang="en-US" sz="4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558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66" y="1524000"/>
            <a:ext cx="4739268" cy="11430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PREDICTION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sz="6000" i="1" dirty="0" smtClean="0">
                <a:solidFill>
                  <a:srgbClr val="FF0000"/>
                </a:solidFill>
              </a:rPr>
              <a:t>(write your prediction on your paper)</a:t>
            </a:r>
            <a:endParaRPr lang="en-US" sz="6000" i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26946"/>
            <a:ext cx="4226313" cy="4360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931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5312" y="1905000"/>
            <a:ext cx="5384181" cy="11430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RESULT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sz="6000" i="1" dirty="0" smtClean="0">
                <a:solidFill>
                  <a:srgbClr val="FF0000"/>
                </a:solidFill>
              </a:rPr>
              <a:t>(Use words, pictures or both to </a:t>
            </a:r>
            <a:r>
              <a:rPr lang="en-US" sz="6000" i="1" dirty="0" err="1" smtClean="0">
                <a:solidFill>
                  <a:srgbClr val="FF0000"/>
                </a:solidFill>
              </a:rPr>
              <a:t>to</a:t>
            </a:r>
            <a:r>
              <a:rPr lang="en-US" sz="6000" i="1" dirty="0" smtClean="0">
                <a:solidFill>
                  <a:srgbClr val="FF0000"/>
                </a:solidFill>
              </a:rPr>
              <a:t> show how the slinky fell)</a:t>
            </a:r>
            <a:endParaRPr lang="en-US" sz="6000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66" y="4724400"/>
            <a:ext cx="9052932" cy="2925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>
                <a:hlinkClick r:id="rId4"/>
              </a:rPr>
              <a:t>https://www.youtube.com/watch?v=eCMmmEEyOO0&amp;t=6s</a:t>
            </a:r>
            <a:endParaRPr lang="en-US" sz="5400" dirty="0" smtClean="0"/>
          </a:p>
          <a:p>
            <a:pPr marL="0" indent="0">
              <a:buNone/>
            </a:pPr>
            <a:r>
              <a:rPr lang="en-US" sz="1400" dirty="0" smtClean="0"/>
              <a:t>Slinky drop and ball answer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313" y="735051"/>
            <a:ext cx="3733800" cy="3852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215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5312" y="1905000"/>
            <a:ext cx="5384181" cy="11430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EXPLANATION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sz="6000" i="1" dirty="0" smtClean="0">
                <a:solidFill>
                  <a:srgbClr val="FF0000"/>
                </a:solidFill>
              </a:rPr>
              <a:t>(Use words, pictures or both to explain why the slinky fell the way it did)</a:t>
            </a:r>
            <a:endParaRPr lang="en-US" sz="6000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66" y="4724400"/>
            <a:ext cx="9052932" cy="2925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>
                <a:hlinkClick r:id="rId4"/>
              </a:rPr>
              <a:t>https://www.youtube.com/watch?v=eCMmmEEyOO0&amp;t=6s</a:t>
            </a:r>
            <a:endParaRPr lang="en-US" sz="5400" dirty="0" smtClean="0"/>
          </a:p>
          <a:p>
            <a:pPr marL="0" indent="0">
              <a:buNone/>
            </a:pPr>
            <a:r>
              <a:rPr lang="en-US" sz="1400" dirty="0" smtClean="0"/>
              <a:t>Slinky drop and ball answer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313" y="735051"/>
            <a:ext cx="3733800" cy="3852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422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66" y="1524000"/>
            <a:ext cx="4739268" cy="11430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PREDICTION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sz="6000" i="1" dirty="0" smtClean="0">
                <a:solidFill>
                  <a:srgbClr val="FF0000"/>
                </a:solidFill>
              </a:rPr>
              <a:t>(write your prediction on your paper)</a:t>
            </a:r>
            <a:endParaRPr lang="en-US" sz="6000" i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26946"/>
            <a:ext cx="4226313" cy="4360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929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5312" y="1905000"/>
            <a:ext cx="5384181" cy="11430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RESULT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sz="6000" i="1" dirty="0" smtClean="0">
                <a:solidFill>
                  <a:srgbClr val="FF0000"/>
                </a:solidFill>
              </a:rPr>
              <a:t>(Use words, pictures or both to </a:t>
            </a:r>
            <a:r>
              <a:rPr lang="en-US" sz="6000" i="1" dirty="0" err="1" smtClean="0">
                <a:solidFill>
                  <a:srgbClr val="FF0000"/>
                </a:solidFill>
              </a:rPr>
              <a:t>to</a:t>
            </a:r>
            <a:r>
              <a:rPr lang="en-US" sz="6000" i="1" dirty="0" smtClean="0">
                <a:solidFill>
                  <a:srgbClr val="FF0000"/>
                </a:solidFill>
              </a:rPr>
              <a:t> show how the slinky fell)</a:t>
            </a:r>
            <a:endParaRPr lang="en-US" sz="6000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66" y="4724400"/>
            <a:ext cx="9052932" cy="2925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>
                <a:hlinkClick r:id="rId4"/>
              </a:rPr>
              <a:t>https://www.youtube.com/watch?v=oKb2tCtpvNU</a:t>
            </a:r>
            <a:endParaRPr lang="en-US" sz="5400" dirty="0"/>
          </a:p>
          <a:p>
            <a:r>
              <a:rPr lang="en-US" sz="1400" dirty="0"/>
              <a:t>Tennis ball </a:t>
            </a:r>
            <a:r>
              <a:rPr lang="en-US" sz="1400" dirty="0" err="1"/>
              <a:t>slo</a:t>
            </a:r>
            <a:r>
              <a:rPr lang="en-US" sz="1400" dirty="0"/>
              <a:t> </a:t>
            </a:r>
            <a:r>
              <a:rPr lang="en-US" sz="1400" dirty="0" err="1"/>
              <a:t>mo</a:t>
            </a:r>
            <a:r>
              <a:rPr lang="en-US" sz="1400" dirty="0"/>
              <a:t> answer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313" y="735051"/>
            <a:ext cx="3733800" cy="3852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368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5312" y="1905000"/>
            <a:ext cx="5384181" cy="11430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EXPLANATION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sz="6000" i="1" dirty="0" smtClean="0">
                <a:solidFill>
                  <a:srgbClr val="FF0000"/>
                </a:solidFill>
              </a:rPr>
              <a:t>(Use words, pictures or both to explain why the slinky fell the way it did)</a:t>
            </a:r>
            <a:endParaRPr lang="en-US" sz="6000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66" y="4724400"/>
            <a:ext cx="9052932" cy="2925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>
                <a:hlinkClick r:id="rId4"/>
              </a:rPr>
              <a:t>https://www.youtube.com/watch?v=oKb2tCtpvNU</a:t>
            </a:r>
            <a:endParaRPr lang="en-US" sz="5400" dirty="0"/>
          </a:p>
          <a:p>
            <a:r>
              <a:rPr lang="en-US" sz="1400" dirty="0"/>
              <a:t>Tennis ball </a:t>
            </a:r>
            <a:r>
              <a:rPr lang="en-US" sz="1400" dirty="0" err="1"/>
              <a:t>slo</a:t>
            </a:r>
            <a:r>
              <a:rPr lang="en-US" sz="1400" dirty="0"/>
              <a:t> </a:t>
            </a:r>
            <a:r>
              <a:rPr lang="en-US" sz="1400" dirty="0" err="1"/>
              <a:t>mo</a:t>
            </a:r>
            <a:r>
              <a:rPr lang="en-US" sz="1400" dirty="0"/>
              <a:t> answer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313" y="735051"/>
            <a:ext cx="3733800" cy="3852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745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1260</TotalTime>
  <Words>222</Words>
  <Application>Microsoft Office PowerPoint</Application>
  <PresentationFormat>On-screen Show (4:3)</PresentationFormat>
  <Paragraphs>48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ＭＳ Ｐゴシック</vt:lpstr>
      <vt:lpstr>Aharoni</vt:lpstr>
      <vt:lpstr>Arial</vt:lpstr>
      <vt:lpstr>Calibri</vt:lpstr>
      <vt:lpstr>Calibri Light</vt:lpstr>
      <vt:lpstr>Rockwell</vt:lpstr>
      <vt:lpstr>Verdana</vt:lpstr>
      <vt:lpstr>Wingdings</vt:lpstr>
      <vt:lpstr>Office Theme</vt:lpstr>
      <vt:lpstr>Atlas</vt:lpstr>
      <vt:lpstr>2_Office Theme</vt:lpstr>
      <vt:lpstr>The Forces on Falling Objects</vt:lpstr>
      <vt:lpstr>PowerPoint Presentation</vt:lpstr>
      <vt:lpstr>CW #1: Part I The Forces on Falling Objects  Slinky drop intro</vt:lpstr>
      <vt:lpstr>PREDICTION:  (write your prediction on your paper)</vt:lpstr>
      <vt:lpstr>RESULT:  (Use words, pictures or both to to show how the slinky fell)</vt:lpstr>
      <vt:lpstr>EXPLANATION:  (Use words, pictures or both to explain why the slinky fell the way it did)</vt:lpstr>
      <vt:lpstr>PREDICTION:  (write your prediction on your paper)</vt:lpstr>
      <vt:lpstr>RESULT:  (Use words, pictures or both to to show how the slinky fell)</vt:lpstr>
      <vt:lpstr>EXPLANATION:  (Use words, pictures or both to explain why the slinky fell the way it did)</vt:lpstr>
    </vt:vector>
  </TitlesOfParts>
  <Company>LEUSD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HW #1 Forces Review</dc:title>
  <dc:creator>Janet Niles</dc:creator>
  <cp:lastModifiedBy>Melissa Smith</cp:lastModifiedBy>
  <cp:revision>38</cp:revision>
  <cp:lastPrinted>2018-01-23T16:46:07Z</cp:lastPrinted>
  <dcterms:created xsi:type="dcterms:W3CDTF">2015-01-20T14:46:21Z</dcterms:created>
  <dcterms:modified xsi:type="dcterms:W3CDTF">2018-01-23T22:01:29Z</dcterms:modified>
</cp:coreProperties>
</file>